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9" r:id="rId2"/>
  </p:sldMasterIdLst>
  <p:notesMasterIdLst>
    <p:notesMasterId r:id="rId27"/>
  </p:notesMasterIdLst>
  <p:sldIdLst>
    <p:sldId id="2521" r:id="rId3"/>
    <p:sldId id="2519" r:id="rId4"/>
    <p:sldId id="2147470181" r:id="rId5"/>
    <p:sldId id="2147470152" r:id="rId6"/>
    <p:sldId id="263" r:id="rId7"/>
    <p:sldId id="360" r:id="rId8"/>
    <p:sldId id="359" r:id="rId9"/>
    <p:sldId id="2147470182" r:id="rId10"/>
    <p:sldId id="283" r:id="rId11"/>
    <p:sldId id="285" r:id="rId12"/>
    <p:sldId id="654" r:id="rId13"/>
    <p:sldId id="2147470183" r:id="rId14"/>
    <p:sldId id="361" r:id="rId15"/>
    <p:sldId id="2147470185" r:id="rId16"/>
    <p:sldId id="2147470187" r:id="rId17"/>
    <p:sldId id="277" r:id="rId18"/>
    <p:sldId id="309" r:id="rId19"/>
    <p:sldId id="355" r:id="rId20"/>
    <p:sldId id="354" r:id="rId21"/>
    <p:sldId id="356" r:id="rId22"/>
    <p:sldId id="357" r:id="rId23"/>
    <p:sldId id="2147470173" r:id="rId24"/>
    <p:sldId id="2147470188" r:id="rId25"/>
    <p:sldId id="54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F8-7746-9136-0E1DE8FD68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F8-7746-9136-0E1DE8FD68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F8-7746-9136-0E1DE8FD68A5}"/>
              </c:ext>
            </c:extLst>
          </c:dPt>
          <c:dLbls>
            <c:dLbl>
              <c:idx val="0"/>
              <c:layout>
                <c:manualLayout>
                  <c:x val="2.8534558180227472E-3"/>
                  <c:y val="-0.17277158063575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F8-7746-9136-0E1DE8FD68A5}"/>
                </c:ext>
              </c:extLst>
            </c:dLbl>
            <c:dLbl>
              <c:idx val="1"/>
              <c:layout>
                <c:manualLayout>
                  <c:x val="-2.4449037620297463E-2"/>
                  <c:y val="1.299066783318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F8-7746-9136-0E1DE8FD68A5}"/>
                </c:ext>
              </c:extLst>
            </c:dLbl>
            <c:dLbl>
              <c:idx val="2"/>
              <c:layout>
                <c:manualLayout>
                  <c:x val="5.8092738407699039E-2"/>
                  <c:y val="9.84251968503936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F8-7746-9136-0E1DE8FD68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Feuil1!$C$119:$C$121</c:f>
              <c:strCache>
                <c:ptCount val="3"/>
                <c:pt idx="0">
                  <c:v>Entièrement visible</c:v>
                </c:pt>
                <c:pt idx="1">
                  <c:v>Partiellement visible</c:v>
                </c:pt>
                <c:pt idx="2">
                  <c:v>Pas visible</c:v>
                </c:pt>
              </c:strCache>
            </c:strRef>
          </c:cat>
          <c:val>
            <c:numRef>
              <c:f>Feuil1!$E$119:$E$121</c:f>
              <c:numCache>
                <c:formatCode>0.00%</c:formatCode>
                <c:ptCount val="3"/>
                <c:pt idx="0">
                  <c:v>0.93559999999999999</c:v>
                </c:pt>
                <c:pt idx="1">
                  <c:v>4.82E-2</c:v>
                </c:pt>
                <c:pt idx="2">
                  <c:v>1.6199999999999999E-2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F8-7746-9136-0E1DE8FD6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0.03745</cdr:y>
    </cdr:from>
    <cdr:to>
      <cdr:x>0.20414</cdr:x>
      <cdr:y>0.38425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7F74B241-E939-EC39-682F-6B1437AD97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275573" y="183988"/>
          <a:ext cx="2261477" cy="17039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600C-E745-412C-B0E0-CA20CD1DE36C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FAFE-DE46-448B-ABCE-10E0E4A4F7AD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Tahoma Regular" panose="020B0604030504040204" pitchFamily="34" charset="0"/>
                <a:ea typeface="+mn-ea"/>
                <a:cs typeface="+mn-cs"/>
              </a:rPr>
              <a:t>. </a:t>
            </a:r>
            <a:r>
              <a:rPr lang="fr-FR" sz="1400" kern="1200" dirty="0">
                <a:solidFill>
                  <a:schemeClr val="tx1"/>
                </a:solidFill>
                <a:effectLst/>
                <a:latin typeface="Tahoma Regular" panose="020B0604030504040204" pitchFamily="34" charset="0"/>
                <a:ea typeface="+mn-ea"/>
                <a:cs typeface="+mn-cs"/>
              </a:rPr>
              <a:t>CELLES QUI REFUSAIENT LA VACCINATION AVANÇAIENT COMME MOTIFS LA CRAINTE DES EFFETS SECONDAIRES ET LE COUT ÉLEVÉ DANS 82%.</a:t>
            </a:r>
            <a:endParaRPr lang="fr-SN" sz="1400" kern="1200" dirty="0">
              <a:solidFill>
                <a:schemeClr val="tx1"/>
              </a:solidFill>
              <a:effectLst/>
              <a:latin typeface="Tahoma Regular" panose="020B0604030504040204" pitchFamily="34" charset="0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73E115-D430-D741-A9BF-2A34E842C9DE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1324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7B3974-99D9-4037-A395-FFE2D13CC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539D1D-5F51-3F24-F9B1-D376B112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07F2-2B6B-0940-A780-97B5B878B88B}" type="datetime1">
              <a:rPr lang="fr-SN" smtClean="0"/>
              <a:t>14/05/2024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1DE8AB-81C6-BD1F-1029-0F9D4A84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FC7BE8-ACE2-C6A5-38E9-E15AE0BF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44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Tahoma Regular" panose="020B060403050404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D75FFE-E209-864B-8097-29728CA9A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F34D6A-7F9B-BA48-A370-24D36B771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DFCBD4-0029-E84E-8D10-A9004E585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EE8E-41FE-9B44-AAEC-C476A8267804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6638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2" y="0"/>
            <a:ext cx="9563100" cy="1105434"/>
          </a:xfrm>
        </p:spPr>
        <p:txBody>
          <a:bodyPr anchor="ctr">
            <a:normAutofit/>
          </a:bodyPr>
          <a:lstStyle>
            <a:lvl1pPr algn="l">
              <a:defRPr sz="2700">
                <a:solidFill>
                  <a:srgbClr val="C64236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631437"/>
            <a:ext cx="10160000" cy="442805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C3C3B"/>
                </a:solidFill>
              </a:defRPr>
            </a:lvl1pPr>
            <a:lvl2pPr>
              <a:defRPr sz="2400">
                <a:solidFill>
                  <a:srgbClr val="3C3C3B"/>
                </a:solidFill>
              </a:defRPr>
            </a:lvl2pPr>
            <a:lvl3pPr>
              <a:defRPr sz="2400">
                <a:solidFill>
                  <a:srgbClr val="3C3C3B"/>
                </a:solidFill>
              </a:defRPr>
            </a:lvl3pPr>
            <a:lvl4pPr>
              <a:defRPr sz="2400">
                <a:solidFill>
                  <a:srgbClr val="3C3C3B"/>
                </a:solidFill>
              </a:defRPr>
            </a:lvl4pPr>
            <a:lvl5pPr>
              <a:defRPr sz="24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17" y="6428788"/>
            <a:ext cx="629329" cy="42923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predel_V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696" y="2636912"/>
            <a:ext cx="9409045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5826" y="6492589"/>
            <a:ext cx="2447595" cy="332656"/>
          </a:xfrm>
          <a:prstGeom prst="rect">
            <a:avLst/>
          </a:prstGeom>
          <a:noFill/>
        </p:spPr>
        <p:txBody>
          <a:bodyPr wrap="square" lIns="252000" tIns="0" rIns="0" rtlCol="0" anchor="ctr" anchorCtr="0">
            <a:noAutofit/>
          </a:bodyPr>
          <a:lstStyle/>
          <a:p>
            <a:r>
              <a:rPr lang="en-US" sz="1200" b="0" i="0" dirty="0" err="1">
                <a:solidFill>
                  <a:srgbClr val="BC382E"/>
                </a:solidFill>
                <a:latin typeface="Verdana"/>
                <a:cs typeface="Verdana"/>
              </a:rPr>
              <a:t>www.esgo.org</a:t>
            </a:r>
            <a:endParaRPr lang="en-US" sz="1200" b="0" i="0" dirty="0">
              <a:solidFill>
                <a:srgbClr val="BC382E"/>
              </a:solidFill>
              <a:latin typeface="Verdana"/>
              <a:cs typeface="Verdan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5693" y="1052736"/>
            <a:ext cx="109728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0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77AE1A6-D5BF-406F-AF35-4436BCD5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0CE44-3507-4C36-AA39-4CCF69C34A93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14.05.2024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044FAB-5E58-4283-8D6C-38B2D7B8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F025FF-7DC5-4852-8019-E6A127FC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56002-DAF8-491C-B0A1-0DBE677E81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00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6" y="452670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467" b="0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1800" y="1604434"/>
            <a:ext cx="10368723" cy="412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1286838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8D9ED-DD41-7E40-BEB1-2875683F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36862-3CD7-1F42-913C-A6D178F54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4DA63-9184-B949-A87F-48D20557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341E95B-0937-C744-B18A-FD557B9D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1412-6D6C-B34A-8CE5-3FA5EEF758B9}" type="datetimeFigureOut">
              <a:rPr lang="es-ES" smtClean="0"/>
              <a:t>14/5/24</a:t>
            </a:fld>
            <a:endParaRPr lang="es-ES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145288B-8F7A-4D46-A884-FCA4410E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0D26018A-904C-994B-B06F-16361D32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DA95-3E15-CE43-9AB7-98EF5EDACCA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571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A4852EA-D57D-492D-955F-6CB001FC0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8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8E2616-0B27-47AE-8B91-DD7F8016C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"/>
            <a:ext cx="12192000" cy="685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1" y="0"/>
            <a:ext cx="9563100" cy="1105434"/>
          </a:xfrm>
        </p:spPr>
        <p:txBody>
          <a:bodyPr anchor="ctr">
            <a:normAutofit/>
          </a:bodyPr>
          <a:lstStyle>
            <a:lvl1pPr algn="l">
              <a:defRPr sz="2700">
                <a:solidFill>
                  <a:srgbClr val="C64236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7112"/>
            <a:ext cx="10160000" cy="442805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C3C3B"/>
                </a:solidFill>
              </a:defRPr>
            </a:lvl1pPr>
            <a:lvl2pPr>
              <a:defRPr sz="2400">
                <a:solidFill>
                  <a:srgbClr val="3C3C3B"/>
                </a:solidFill>
              </a:defRPr>
            </a:lvl2pPr>
            <a:lvl3pPr>
              <a:defRPr sz="2400">
                <a:solidFill>
                  <a:srgbClr val="3C3C3B"/>
                </a:solidFill>
              </a:defRPr>
            </a:lvl3pPr>
            <a:lvl4pPr>
              <a:defRPr sz="2400">
                <a:solidFill>
                  <a:srgbClr val="3C3C3B"/>
                </a:solidFill>
              </a:defRPr>
            </a:lvl4pPr>
            <a:lvl5pPr>
              <a:defRPr sz="24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1" y="6476389"/>
            <a:ext cx="629329" cy="42923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3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8D9ED-DD41-7E40-BEB1-2875683F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36862-3CD7-1F42-913C-A6D178F54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4DA63-9184-B949-A87F-48D20557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341E95B-0937-C744-B18A-FD557B9D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1412-6D6C-B34A-8CE5-3FA5EEF758B9}" type="datetimeFigureOut">
              <a:rPr lang="es-ES" smtClean="0"/>
              <a:t>14/5/24</a:t>
            </a:fld>
            <a:endParaRPr lang="es-ES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145288B-8F7A-4D46-A884-FCA4410E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0D26018A-904C-994B-B06F-16361D32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DA95-3E15-CE43-9AB7-98EF5EDACCA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38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897674E-16A8-EB4C-8FFD-274426B9B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653B35-2FB9-4B4D-B037-7459040892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C6180D-A62C-434D-A8CB-DC9B50F820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12191999" cy="1894113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ts val="3600"/>
              </a:lnSpc>
            </a:pPr>
            <a:r>
              <a:rPr lang="en-US" sz="4800" b="1" dirty="0">
                <a:solidFill>
                  <a:srgbClr val="C642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eliminate cervical cancer in Africa</a:t>
            </a:r>
            <a:br>
              <a:rPr lang="en-US" sz="4800" b="1" dirty="0">
                <a:solidFill>
                  <a:srgbClr val="C642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600" b="1" dirty="0">
                <a:solidFill>
                  <a:srgbClr val="C642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u="sng" dirty="0">
                <a:solidFill>
                  <a:srgbClr val="C642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1:</a:t>
            </a:r>
            <a:r>
              <a:rPr lang="en-US" sz="3600" b="1" dirty="0">
                <a:solidFill>
                  <a:srgbClr val="C642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Understanding the magnitude of the disease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70" y="3004456"/>
            <a:ext cx="12072257" cy="1556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L’experience et les efforts du Sénégal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240435"/>
            <a:ext cx="12191998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Date:15/05/2024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Name: Pr Omar GASSAMA, Université Cheikh Anta DIOP, Dakar, Sénégal       </a:t>
            </a:r>
            <a:r>
              <a:rPr lang="en-US" sz="1200" dirty="0" err="1">
                <a:solidFill>
                  <a:prstClr val="white"/>
                </a:solidFill>
                <a:latin typeface="Verdana"/>
                <a:cs typeface="Verdana"/>
              </a:rPr>
              <a:t>Email:omar.gassama@ucad.edu.sn</a:t>
            </a: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1277007" y="1173163"/>
            <a:ext cx="8936969" cy="54250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n-IN" sz="29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fr-FR" sz="2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7A7114-A56A-4747-8696-4CBE1EEF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98" y="1200328"/>
            <a:ext cx="8189436" cy="49267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E35356-CFE5-234E-B529-82156BDAA66D}"/>
              </a:ext>
            </a:extLst>
          </p:cNvPr>
          <p:cNvSpPr txBox="1"/>
          <p:nvPr/>
        </p:nvSpPr>
        <p:spPr>
          <a:xfrm>
            <a:off x="9394371" y="3243943"/>
            <a:ext cx="260168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bg1"/>
                </a:solidFill>
              </a:rPr>
              <a:t>CV HPV1 : 51%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bg1"/>
                </a:solidFill>
              </a:rPr>
              <a:t>CV HPV2 : 35%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3C8B40-0A52-37B5-C0EC-EDDBBE439433}"/>
              </a:ext>
            </a:extLst>
          </p:cNvPr>
          <p:cNvSpPr txBox="1"/>
          <p:nvPr/>
        </p:nvSpPr>
        <p:spPr>
          <a:xfrm>
            <a:off x="1" y="0"/>
            <a:ext cx="10526485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fr-FR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7A242C-EBCA-46C3-FA62-C34DF33C8763}"/>
              </a:ext>
            </a:extLst>
          </p:cNvPr>
          <p:cNvSpPr txBox="1"/>
          <p:nvPr/>
        </p:nvSpPr>
        <p:spPr>
          <a:xfrm>
            <a:off x="0" y="0"/>
            <a:ext cx="1052648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de routine contre HPV au Sénégal pendant COVID-19 (2020)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9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0AA4E9-6182-9640-A381-9849256F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7EE8E-41FE-9B44-AAEC-C476A8267804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EE9A1A1-A29B-5D40-B150-3054AAEBA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61841"/>
              </p:ext>
            </p:extLst>
          </p:nvPr>
        </p:nvGraphicFramePr>
        <p:xfrm>
          <a:off x="97972" y="1404257"/>
          <a:ext cx="11501362" cy="454503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465928">
                  <a:extLst>
                    <a:ext uri="{9D8B030D-6E8A-4147-A177-3AD203B41FA5}">
                      <a16:colId xmlns:a16="http://schemas.microsoft.com/office/drawing/2014/main" val="186947853"/>
                    </a:ext>
                  </a:extLst>
                </a:gridCol>
                <a:gridCol w="3035434">
                  <a:extLst>
                    <a:ext uri="{9D8B030D-6E8A-4147-A177-3AD203B41FA5}">
                      <a16:colId xmlns:a16="http://schemas.microsoft.com/office/drawing/2014/main" val="1653687003"/>
                    </a:ext>
                  </a:extLst>
                </a:gridCol>
              </a:tblGrid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Raisons refus/Hésitation vaccin anti HPV</a:t>
                      </a:r>
                      <a:endParaRPr lang="fr-SN" sz="2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fr-SN" sz="2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0560485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Manque informations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45855581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Crainte effets secondaires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4137832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Pas concerné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10,2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42434706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Prix </a:t>
                      </a:r>
                      <a:r>
                        <a:rPr lang="fr-FR" sz="2600" b="0" noProof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coûteux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7,8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637261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6C0B458-FA51-D841-839D-D36708BFB143}"/>
              </a:ext>
            </a:extLst>
          </p:cNvPr>
          <p:cNvSpPr/>
          <p:nvPr/>
        </p:nvSpPr>
        <p:spPr>
          <a:xfrm>
            <a:off x="69992" y="2224964"/>
            <a:ext cx="10450286" cy="18789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90D2DD9F-916A-223C-7369-977204F7C7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450286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contre le cancer du col utérin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30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AD6DAF-97BA-3FC8-BCB4-FB484404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308EDD-2D19-1855-869F-BCBCBCAC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458200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8C5819-9C32-3363-C945-4DB4B4A2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057F7C-DCC9-C946-152C-EBF1D1DF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5617581" cy="3264061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BACC4DF-B15B-3B47-E4CE-4C57A87F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1" y="1"/>
            <a:ext cx="5378669" cy="33688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7DE581-B75C-3B62-6CAE-B74C55916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1" y="3489114"/>
            <a:ext cx="5378669" cy="32359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E5142B-C65D-7911-8A4C-CC599E1BC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29000"/>
            <a:ext cx="5617581" cy="33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2241F1-84DC-091F-B900-C88C6B0D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BB1526-657B-FFFD-79CB-FA8F365A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3" y="71734"/>
            <a:ext cx="8411935" cy="60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8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C6090E-3686-66FB-8750-57953E2D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15</a:t>
            </a:fld>
            <a:endParaRPr lang="fr-FR"/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A80A677F-55E2-7F6A-5ACD-E2BAF12C5A9B}"/>
              </a:ext>
            </a:extLst>
          </p:cNvPr>
          <p:cNvSpPr txBox="1">
            <a:spLocks/>
          </p:cNvSpPr>
          <p:nvPr/>
        </p:nvSpPr>
        <p:spPr>
          <a:xfrm>
            <a:off x="0" y="-109002"/>
            <a:ext cx="10482943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4000" dirty="0">
              <a:solidFill>
                <a:schemeClr val="bg1"/>
              </a:solidFill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9FF67D63-4729-A111-0C9A-1FD3FEF45BD7}"/>
              </a:ext>
            </a:extLst>
          </p:cNvPr>
          <p:cNvGrpSpPr/>
          <p:nvPr/>
        </p:nvGrpSpPr>
        <p:grpSpPr>
          <a:xfrm>
            <a:off x="589870" y="3281548"/>
            <a:ext cx="2334938" cy="2422445"/>
            <a:chOff x="409544" y="2624961"/>
            <a:chExt cx="2334937" cy="242244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F7D4B9ED-5AE3-F0F3-666B-65908D773965}"/>
                </a:ext>
              </a:extLst>
            </p:cNvPr>
            <p:cNvGrpSpPr/>
            <p:nvPr/>
          </p:nvGrpSpPr>
          <p:grpSpPr>
            <a:xfrm>
              <a:off x="409544" y="2624961"/>
              <a:ext cx="2247264" cy="1139031"/>
              <a:chOff x="1066860" y="2924612"/>
              <a:chExt cx="2346660" cy="1282355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DC6EBD26-3E52-629A-3416-6CC4EBF5C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66860" y="2924612"/>
                <a:ext cx="2346660" cy="889324"/>
              </a:xfrm>
              <a:prstGeom prst="rect">
                <a:avLst/>
              </a:prstGeom>
            </p:spPr>
          </p:pic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6CBBF021-7892-41E7-F8DA-FDB996EE8E43}"/>
                  </a:ext>
                </a:extLst>
              </p:cNvPr>
              <p:cNvSpPr txBox="1"/>
              <p:nvPr/>
            </p:nvSpPr>
            <p:spPr>
              <a:xfrm>
                <a:off x="1401660" y="3791162"/>
                <a:ext cx="1895193" cy="415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 dirty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rPr>
                  <a:t>Brosse cervicale</a:t>
                </a:r>
                <a:endParaRPr lang="en-US" dirty="0">
                  <a:solidFill>
                    <a:srgbClr val="000000"/>
                  </a:solidFill>
                  <a:latin typeface="Georgia"/>
                </a:endParaRPr>
              </a:p>
            </p:txBody>
          </p: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C64706E4-4489-B486-C5A3-012BF0AA754E}"/>
                </a:ext>
              </a:extLst>
            </p:cNvPr>
            <p:cNvGrpSpPr/>
            <p:nvPr/>
          </p:nvGrpSpPr>
          <p:grpSpPr>
            <a:xfrm>
              <a:off x="636101" y="3908376"/>
              <a:ext cx="2108380" cy="1139031"/>
              <a:chOff x="4617720" y="2924612"/>
              <a:chExt cx="2201632" cy="1282355"/>
            </a:xfrm>
          </p:grpSpPr>
          <p:pic>
            <p:nvPicPr>
              <p:cNvPr id="7" name="Picture 5">
                <a:extLst>
                  <a:ext uri="{FF2B5EF4-FFF2-40B4-BE49-F238E27FC236}">
                    <a16:creationId xmlns:a16="http://schemas.microsoft.com/office/drawing/2014/main" id="{C3A17399-7DD5-F278-6812-70A90ADA7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617720" y="2924612"/>
                <a:ext cx="1693973" cy="771137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AC510624-05E7-2F36-72FF-36BB86EF7988}"/>
                  </a:ext>
                </a:extLst>
              </p:cNvPr>
              <p:cNvSpPr txBox="1"/>
              <p:nvPr/>
            </p:nvSpPr>
            <p:spPr>
              <a:xfrm>
                <a:off x="4711575" y="3791162"/>
                <a:ext cx="2107777" cy="415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rPr>
                  <a:t>Tube de transport</a:t>
                </a:r>
                <a:endParaRPr lang="en-US">
                  <a:solidFill>
                    <a:srgbClr val="000000"/>
                  </a:solidFill>
                  <a:latin typeface="Georgia"/>
                </a:endParaRPr>
              </a:p>
            </p:txBody>
          </p:sp>
        </p:grpSp>
      </p:grpSp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FF6A2F49-CF1A-0A1F-61E9-6C265DF9F0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94" b="13694"/>
          <a:stretch>
            <a:fillRect/>
          </a:stretch>
        </p:blipFill>
        <p:spPr>
          <a:xfrm>
            <a:off x="7428464" y="3591813"/>
            <a:ext cx="3206879" cy="25375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380D3C2-FC52-5C20-20E6-F2C72CE1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1" y="1296455"/>
            <a:ext cx="18700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DC2FD0-B4A6-ED01-B0B6-B36DFBDD0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685" y="1244688"/>
            <a:ext cx="2632070" cy="22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9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7A6455-6741-0C94-23B1-9722373C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06" y="1178878"/>
            <a:ext cx="11887200" cy="4766804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Sage-femmes formées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C9DE736-C230-08F5-C348-7DAB6B87E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446895"/>
              </p:ext>
            </p:extLst>
          </p:nvPr>
        </p:nvGraphicFramePr>
        <p:xfrm>
          <a:off x="194632" y="2052707"/>
          <a:ext cx="11681550" cy="389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850">
                  <a:extLst>
                    <a:ext uri="{9D8B030D-6E8A-4147-A177-3AD203B41FA5}">
                      <a16:colId xmlns:a16="http://schemas.microsoft.com/office/drawing/2014/main" val="465522671"/>
                    </a:ext>
                  </a:extLst>
                </a:gridCol>
                <a:gridCol w="3893850">
                  <a:extLst>
                    <a:ext uri="{9D8B030D-6E8A-4147-A177-3AD203B41FA5}">
                      <a16:colId xmlns:a16="http://schemas.microsoft.com/office/drawing/2014/main" val="1863044103"/>
                    </a:ext>
                  </a:extLst>
                </a:gridCol>
                <a:gridCol w="3893850">
                  <a:extLst>
                    <a:ext uri="{9D8B030D-6E8A-4147-A177-3AD203B41FA5}">
                      <a16:colId xmlns:a16="http://schemas.microsoft.com/office/drawing/2014/main" val="1920576011"/>
                    </a:ext>
                  </a:extLst>
                </a:gridCol>
              </a:tblGrid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District sanitaire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d’agents communautaires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de </a:t>
                      </a:r>
                      <a:r>
                        <a:rPr lang="fr-F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sages-femmes</a:t>
                      </a:r>
                      <a:endParaRPr lang="fr-F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72603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Tambacounda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6584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Bakel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797890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DiankeMakhan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141971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Kidira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42447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Koumpentoum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387587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Goudiry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46403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Makacolibantang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45860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Kédougou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543835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Saraya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134231"/>
                  </a:ext>
                </a:extLst>
              </a:tr>
              <a:tr h="353907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Salémata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072623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89C667D-9BCB-44B3-D6A4-51A697C41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26286"/>
              </p:ext>
            </p:extLst>
          </p:nvPr>
        </p:nvGraphicFramePr>
        <p:xfrm>
          <a:off x="91806" y="1642005"/>
          <a:ext cx="11979006" cy="442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3002">
                  <a:extLst>
                    <a:ext uri="{9D8B030D-6E8A-4147-A177-3AD203B41FA5}">
                      <a16:colId xmlns:a16="http://schemas.microsoft.com/office/drawing/2014/main" val="465522671"/>
                    </a:ext>
                  </a:extLst>
                </a:gridCol>
                <a:gridCol w="3993002">
                  <a:extLst>
                    <a:ext uri="{9D8B030D-6E8A-4147-A177-3AD203B41FA5}">
                      <a16:colId xmlns:a16="http://schemas.microsoft.com/office/drawing/2014/main" val="1863044103"/>
                    </a:ext>
                  </a:extLst>
                </a:gridCol>
                <a:gridCol w="3993002">
                  <a:extLst>
                    <a:ext uri="{9D8B030D-6E8A-4147-A177-3AD203B41FA5}">
                      <a16:colId xmlns:a16="http://schemas.microsoft.com/office/drawing/2014/main" val="1920576011"/>
                    </a:ext>
                  </a:extLst>
                </a:gridCol>
              </a:tblGrid>
              <a:tr h="56949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District sanitaire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d’agents communautaires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de </a:t>
                      </a:r>
                      <a:r>
                        <a:rPr lang="fr-FR" sz="17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sages-femmes</a:t>
                      </a:r>
                      <a:endParaRPr lang="fr-FR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72603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Tambacounda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6584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Bakel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797890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DiankeMakhan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141971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Kidira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42447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Koumpentoum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387587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Goudiry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46403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Makacolibantang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45860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Kédougou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543835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Saraya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134231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Salémata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072623"/>
                  </a:ext>
                </a:extLst>
              </a:tr>
              <a:tr h="325427">
                <a:tc>
                  <a:txBody>
                    <a:bodyPr/>
                    <a:lstStyle/>
                    <a:p>
                      <a:r>
                        <a:rPr lang="fr-FR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259568"/>
                  </a:ext>
                </a:extLst>
              </a:tr>
            </a:tbl>
          </a:graphicData>
        </a:graphic>
      </p:graphicFrame>
      <p:sp>
        <p:nvSpPr>
          <p:cNvPr id="9" name="Ellipse 8">
            <a:extLst>
              <a:ext uri="{FF2B5EF4-FFF2-40B4-BE49-F238E27FC236}">
                <a16:creationId xmlns:a16="http://schemas.microsoft.com/office/drawing/2014/main" id="{EC86C5EF-0C29-90FA-305E-84F9639F8333}"/>
              </a:ext>
            </a:extLst>
          </p:cNvPr>
          <p:cNvSpPr/>
          <p:nvPr/>
        </p:nvSpPr>
        <p:spPr>
          <a:xfrm>
            <a:off x="6934200" y="5622941"/>
            <a:ext cx="3729210" cy="4354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AEEBF464-29E9-8BF0-72AA-DBA559626F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1451"/>
            <a:ext cx="102761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92">
            <a:extLst>
              <a:ext uri="{FF2B5EF4-FFF2-40B4-BE49-F238E27FC236}">
                <a16:creationId xmlns:a16="http://schemas.microsoft.com/office/drawing/2014/main" id="{99C0CED8-08D4-8342-0881-035D1C5E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7793718" cy="590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ZoneTexte 120">
            <a:extLst>
              <a:ext uri="{FF2B5EF4-FFF2-40B4-BE49-F238E27FC236}">
                <a16:creationId xmlns:a16="http://schemas.microsoft.com/office/drawing/2014/main" id="{800A30C4-80A9-70AE-4158-A180AC0C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15889"/>
            <a:ext cx="2857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u="sng" dirty="0">
                <a:latin typeface="Arial" panose="020B0604020202020204" pitchFamily="34" charset="0"/>
              </a:rPr>
              <a:t>PNP SENEGAL </a:t>
            </a:r>
          </a:p>
        </p:txBody>
      </p:sp>
      <p:pic>
        <p:nvPicPr>
          <p:cNvPr id="2" name="Espace réservé du contenu 5">
            <a:extLst>
              <a:ext uri="{FF2B5EF4-FFF2-40B4-BE49-F238E27FC236}">
                <a16:creationId xmlns:a16="http://schemas.microsoft.com/office/drawing/2014/main" id="{D40A09F9-2D1E-B474-5448-8E426156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927" y="-109202"/>
            <a:ext cx="2253465" cy="27238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7A6455-6741-0C94-23B1-9722373C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" y="1325563"/>
            <a:ext cx="12167616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Inspection visuelle après acide acétique</a:t>
            </a:r>
          </a:p>
          <a:p>
            <a:pPr marL="0" indent="0">
              <a:buNone/>
            </a:pPr>
            <a:r>
              <a:rPr lang="fr-F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B828D9-80D6-EFD3-4DF4-D1598BFC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" y="3042633"/>
            <a:ext cx="3885612" cy="35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a16">
            <a:extLst>
              <a:ext uri="{FF2B5EF4-FFF2-40B4-BE49-F238E27FC236}">
                <a16:creationId xmlns:a16="http://schemas.microsoft.com/office/drawing/2014/main" id="{83E8BDD2-CE5B-1BAA-FFAE-1387DDFE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2550" r="9088" b="5386"/>
          <a:stretch>
            <a:fillRect/>
          </a:stretch>
        </p:blipFill>
        <p:spPr bwMode="auto">
          <a:xfrm>
            <a:off x="4024312" y="3576050"/>
            <a:ext cx="4143375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A1ai1.jpg">
            <a:extLst>
              <a:ext uri="{FF2B5EF4-FFF2-40B4-BE49-F238E27FC236}">
                <a16:creationId xmlns:a16="http://schemas.microsoft.com/office/drawing/2014/main" id="{7F74B241-E939-EC39-682F-6B1437AD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55" y="3042633"/>
            <a:ext cx="3793944" cy="369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DA8E97-3935-620E-AD4E-8F727C7EE7AD}"/>
              </a:ext>
            </a:extLst>
          </p:cNvPr>
          <p:cNvSpPr txBox="1"/>
          <p:nvPr/>
        </p:nvSpPr>
        <p:spPr>
          <a:xfrm>
            <a:off x="551145" y="2004795"/>
            <a:ext cx="2722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IVA Positive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(5%)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8CA122-C110-F6A0-FC15-5330402385AF}"/>
              </a:ext>
            </a:extLst>
          </p:cNvPr>
          <p:cNvSpPr txBox="1"/>
          <p:nvPr/>
        </p:nvSpPr>
        <p:spPr>
          <a:xfrm>
            <a:off x="9206630" y="1860932"/>
            <a:ext cx="253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IVA Positive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</a:t>
            </a:r>
          </a:p>
        </p:txBody>
      </p:sp>
      <p:sp>
        <p:nvSpPr>
          <p:cNvPr id="11" name="Titre 4">
            <a:extLst>
              <a:ext uri="{FF2B5EF4-FFF2-40B4-BE49-F238E27FC236}">
                <a16:creationId xmlns:a16="http://schemas.microsoft.com/office/drawing/2014/main" id="{53C0F4A8-089E-73F7-9ACE-DE7AC7D5A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7"/>
            <a:ext cx="105047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66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4EF4AC31-B414-EE55-EC32-2AADE6E583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573" y="1825624"/>
          <a:ext cx="11078227" cy="491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9AF9680-3B8A-2DE4-1355-D08A9A20BF10}"/>
              </a:ext>
            </a:extLst>
          </p:cNvPr>
          <p:cNvSpPr txBox="1"/>
          <p:nvPr/>
        </p:nvSpPr>
        <p:spPr>
          <a:xfrm>
            <a:off x="112734" y="1297379"/>
            <a:ext cx="11736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Inspection visuelle après acide acétique</a:t>
            </a:r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7DF5A8B5-A362-1888-D318-B65FE64898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7"/>
            <a:ext cx="10493829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2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52735"/>
            <a:ext cx="12192000" cy="797835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Conflit d’interêt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983791" y="6524642"/>
            <a:ext cx="684212" cy="3333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74E-16A8-EB4C-8FFD-274426B9B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49926-E1C0-4ED4-AB89-6F8A807E0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460171"/>
            <a:ext cx="12192000" cy="2521403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sz="3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déclare n‘avoir aucun conflit d‘interêt</a:t>
            </a:r>
          </a:p>
        </p:txBody>
      </p:sp>
    </p:spTree>
    <p:extLst>
      <p:ext uri="{BB962C8B-B14F-4D97-AF65-F5344CB8AC3E}">
        <p14:creationId xmlns:p14="http://schemas.microsoft.com/office/powerpoint/2010/main" val="2302912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A1FA9D3-6084-BFD4-EA02-EEBF3AF9F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038799"/>
              </p:ext>
            </p:extLst>
          </p:nvPr>
        </p:nvGraphicFramePr>
        <p:xfrm>
          <a:off x="95956" y="1564722"/>
          <a:ext cx="11988802" cy="445414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497070">
                  <a:extLst>
                    <a:ext uri="{9D8B030D-6E8A-4147-A177-3AD203B41FA5}">
                      <a16:colId xmlns:a16="http://schemas.microsoft.com/office/drawing/2014/main" val="2850717784"/>
                    </a:ext>
                  </a:extLst>
                </a:gridCol>
                <a:gridCol w="2084569">
                  <a:extLst>
                    <a:ext uri="{9D8B030D-6E8A-4147-A177-3AD203B41FA5}">
                      <a16:colId xmlns:a16="http://schemas.microsoft.com/office/drawing/2014/main" val="3257019835"/>
                    </a:ext>
                  </a:extLst>
                </a:gridCol>
                <a:gridCol w="2407163">
                  <a:extLst>
                    <a:ext uri="{9D8B030D-6E8A-4147-A177-3AD203B41FA5}">
                      <a16:colId xmlns:a16="http://schemas.microsoft.com/office/drawing/2014/main" val="859362802"/>
                    </a:ext>
                  </a:extLst>
                </a:gridCol>
              </a:tblGrid>
              <a:tr h="4878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SN" sz="2400" dirty="0">
                          <a:effectLst/>
                        </a:rPr>
                        <a:t>Actions prises 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SN" sz="2400">
                          <a:effectLst/>
                        </a:rPr>
                        <a:t>Effectif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SN" sz="2400">
                          <a:effectLst/>
                        </a:rPr>
                        <a:t>Pourcentage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98822010"/>
                  </a:ext>
                </a:extLst>
              </a:tr>
              <a:tr h="103461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Réassurance invitation à refaire le test après </a:t>
                      </a:r>
                    </a:p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3 ans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SN" sz="2400">
                          <a:effectLst/>
                        </a:rPr>
                        <a:t>5285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85,52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8294049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Traitement IST 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568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9,19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581628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Traitement par thermocoagulation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150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2,43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57325961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Référence pour colposcopie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140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2,27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6896221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RV après accouchement 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10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0,16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3085205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 indent="135890"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Autres 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28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0,46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35807159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2400">
                          <a:effectLst/>
                        </a:rPr>
                        <a:t>Total</a:t>
                      </a:r>
                      <a:endParaRPr lang="fr-SN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6180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319405" algn="r">
                        <a:lnSpc>
                          <a:spcPct val="150000"/>
                        </a:lnSpc>
                      </a:pPr>
                      <a:r>
                        <a:rPr lang="fr-FR" sz="2400" dirty="0">
                          <a:effectLst/>
                        </a:rPr>
                        <a:t>100,00</a:t>
                      </a:r>
                      <a:endParaRPr lang="fr-SN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075664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2E117F4-F621-F51F-23EC-DDD2C00A2553}"/>
              </a:ext>
            </a:extLst>
          </p:cNvPr>
          <p:cNvSpPr txBox="1"/>
          <p:nvPr/>
        </p:nvSpPr>
        <p:spPr>
          <a:xfrm>
            <a:off x="161270" y="1041502"/>
            <a:ext cx="11571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Prise en charge</a:t>
            </a:r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B157F717-05D7-64BA-11CA-C78522429C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7"/>
            <a:ext cx="1047205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92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>
            <a:extLst>
              <a:ext uri="{FF2B5EF4-FFF2-40B4-BE49-F238E27FC236}">
                <a16:creationId xmlns:a16="http://schemas.microsoft.com/office/drawing/2014/main" id="{20D1A1D9-C476-5195-B827-972382891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44" y="1799336"/>
            <a:ext cx="372333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385BFA-A1CE-B785-886B-7819B8A2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009"/>
            <a:ext cx="4072654" cy="54794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8D8CE8-2719-A62B-05E6-66F5E2C5AED4}"/>
              </a:ext>
            </a:extLst>
          </p:cNvPr>
          <p:cNvSpPr txBox="1"/>
          <p:nvPr/>
        </p:nvSpPr>
        <p:spPr>
          <a:xfrm>
            <a:off x="4072654" y="1343818"/>
            <a:ext cx="45407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Thermocoagulation</a:t>
            </a:r>
          </a:p>
          <a:p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-Nombre de patientes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150</a:t>
            </a:r>
          </a:p>
          <a:p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Siege lésion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Antérieure: 75%</a:t>
            </a:r>
          </a:p>
          <a:p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Effet secondaire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Aucun</a:t>
            </a:r>
          </a:p>
          <a:p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EE5447FA-D789-25BF-D770-A3F70CF4B5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8"/>
            <a:ext cx="10461171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2: Dépistage et traitement des lésions pré-cancéreuses du col utérin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4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34176-D004-62B6-A3EC-90CFD9F8E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688" y="1035112"/>
            <a:ext cx="5853112" cy="514185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Déficit appareils de radiothérapie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Appareils inadaptés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Déficit de ressources humaines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Radiothérapeutes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Physiciens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2A2CAF-0A99-9C10-F3E6-C740A56B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22</a:t>
            </a:fld>
            <a:endParaRPr lang="fr-FR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E8C3A32C-009A-E808-7F4F-C888421B70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8382" y="1035112"/>
            <a:ext cx="5496930" cy="4787775"/>
          </a:xfrm>
          <a:prstGeom prst="rect">
            <a:avLst/>
          </a:prstGeom>
        </p:spPr>
      </p:pic>
      <p:sp>
        <p:nvSpPr>
          <p:cNvPr id="8" name="Titre 4">
            <a:extLst>
              <a:ext uri="{FF2B5EF4-FFF2-40B4-BE49-F238E27FC236}">
                <a16:creationId xmlns:a16="http://schemas.microsoft.com/office/drawing/2014/main" id="{E13323EA-B14E-E065-8AE4-940B9E6237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42851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3 : Soins palliatifs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86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56AEEB-170D-FE35-D4DB-966C2BE7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2628"/>
            <a:ext cx="12110130" cy="51598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Vaccination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 des communautés (leaders et filles vaccinées)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Dose unique?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FR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Dépistage et traitement des lésions pré-cancéreuses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Approche communautaire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Délégation de compétences</a:t>
            </a:r>
          </a:p>
          <a:p>
            <a:pPr marL="0" indent="0">
              <a:buNone/>
            </a:pPr>
            <a:r>
              <a:rPr lang="fr-FR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Soins palliatifs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Pôles régionaux: radiothérapie et chimiothérapie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37E90C-6F83-4315-1809-0F4902BA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42E6FDD-40F9-48EC-2447-66B460E5CD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7086" y="-138499"/>
            <a:ext cx="10482943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fr-F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75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8A44ED2F-B1A2-4E6E-8DC4-ED6BC4FA7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1030"/>
            <a:ext cx="12192000" cy="6919030"/>
          </a:xfrm>
        </p:spPr>
      </p:pic>
    </p:spTree>
    <p:extLst>
      <p:ext uri="{BB962C8B-B14F-4D97-AF65-F5344CB8AC3E}">
        <p14:creationId xmlns:p14="http://schemas.microsoft.com/office/powerpoint/2010/main" val="7738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D4276-4DCF-8F3F-4A02-6798003E3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81037"/>
            <a:ext cx="6019800" cy="549592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du cancer du col utérin en 2030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nouveaux cas cancer du col utérin/100.000 femmes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6EA23C-0535-E41E-8267-CB2CA3FE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6615E499-8733-F8FD-13F3-ED74179E9F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03792"/>
            <a:ext cx="12192000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Définition du concept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03D972-4F52-3699-B827-1FFDB8B180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055290"/>
            <a:ext cx="5719852" cy="51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20EC69-E583-8096-A403-3AD0E8C9F740}"/>
              </a:ext>
            </a:extLst>
          </p:cNvPr>
          <p:cNvSpPr/>
          <p:nvPr/>
        </p:nvSpPr>
        <p:spPr>
          <a:xfrm>
            <a:off x="48228" y="4955139"/>
            <a:ext cx="5971572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24 septembre 2018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4EE5E-C5C8-F67A-DF9C-F3CAFC4A9766}"/>
              </a:ext>
            </a:extLst>
          </p:cNvPr>
          <p:cNvSpPr/>
          <p:nvPr/>
        </p:nvSpPr>
        <p:spPr>
          <a:xfrm>
            <a:off x="176514" y="5588116"/>
            <a:ext cx="5919486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2020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3BC2AC-4C84-0CED-C748-80C7CCA0A44A}"/>
              </a:ext>
            </a:extLst>
          </p:cNvPr>
          <p:cNvSpPr/>
          <p:nvPr/>
        </p:nvSpPr>
        <p:spPr>
          <a:xfrm>
            <a:off x="6019800" y="6210301"/>
            <a:ext cx="5919486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Novembre 2021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82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912D89A-245E-BEE4-774E-B2D3D69E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4</a:t>
            </a:fld>
            <a:endParaRPr lang="fr-FR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6A22B298-E40A-C023-7D80-84AE458CD8F0}"/>
              </a:ext>
            </a:extLst>
          </p:cNvPr>
          <p:cNvSpPr txBox="1">
            <a:spLocks/>
          </p:cNvSpPr>
          <p:nvPr/>
        </p:nvSpPr>
        <p:spPr>
          <a:xfrm>
            <a:off x="5323219" y="1490092"/>
            <a:ext cx="6736153" cy="43848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Vaccination de 90% des filles contre cancer  col de l’utérus afin de parvenir à une couverture élevée chez les filles avant leurs 15 ans</a:t>
            </a:r>
          </a:p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Dépistage et traitement de 70%  des femmes ayant des dysplasies âgées de 30 à 49 ans</a:t>
            </a:r>
          </a:p>
          <a:p>
            <a:pPr fontAlgn="base"/>
            <a:endParaRPr lang="fr-FR" dirty="0">
              <a:latin typeface="Tahoma" charset="0"/>
              <a:ea typeface="Tahoma" charset="0"/>
              <a:cs typeface="Tahoma" charset="0"/>
            </a:endParaRPr>
          </a:p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Diagnostic et  traitement de 90% des cas   cancer du col de l’utérus, et être en mesure de fournir des soins palliatifs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16A63-E7BC-5840-D219-1A23EA2B7A92}"/>
              </a:ext>
            </a:extLst>
          </p:cNvPr>
          <p:cNvSpPr/>
          <p:nvPr/>
        </p:nvSpPr>
        <p:spPr>
          <a:xfrm>
            <a:off x="638175" y="6457363"/>
            <a:ext cx="10148888" cy="26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24 septembre 2018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8121E1EC-0E35-70F4-9C76-0BCAA4CD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549"/>
            <a:ext cx="4276892" cy="46970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AC66B0-784E-170D-53B1-3DA6AF45AE7B}"/>
              </a:ext>
            </a:extLst>
          </p:cNvPr>
          <p:cNvSpPr txBox="1"/>
          <p:nvPr/>
        </p:nvSpPr>
        <p:spPr>
          <a:xfrm>
            <a:off x="1" y="0"/>
            <a:ext cx="10428513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de l’élimination du cancer du col utérin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9ECD938-9766-4E3B-BD2B-E7B1A01F0CBD}"/>
              </a:ext>
            </a:extLst>
          </p:cNvPr>
          <p:cNvSpPr/>
          <p:nvPr/>
        </p:nvSpPr>
        <p:spPr>
          <a:xfrm>
            <a:off x="5266791" y="2848471"/>
            <a:ext cx="6849007" cy="14465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46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6867A53-5895-0C81-839B-BD362748B0AC}"/>
              </a:ext>
            </a:extLst>
          </p:cNvPr>
          <p:cNvSpPr txBox="1"/>
          <p:nvPr/>
        </p:nvSpPr>
        <p:spPr>
          <a:xfrm>
            <a:off x="1" y="0"/>
            <a:ext cx="10526485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Fardeau du cancer du col utérin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6EE9F-6594-9087-0592-1676FFB1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67C8DE-63B5-4802-5EC7-4265AC3BBDD4}"/>
              </a:ext>
            </a:extLst>
          </p:cNvPr>
          <p:cNvSpPr txBox="1"/>
          <p:nvPr/>
        </p:nvSpPr>
        <p:spPr>
          <a:xfrm>
            <a:off x="291596" y="854035"/>
            <a:ext cx="554204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Cancer du col utérin au Sénégal</a:t>
            </a:r>
          </a:p>
          <a:p>
            <a:pPr>
              <a:lnSpc>
                <a:spcPct val="150000"/>
              </a:lnSpc>
            </a:pPr>
            <a:r>
              <a:rPr lang="fr-FR" sz="2800" dirty="0"/>
              <a:t>- Nouveaux cas: </a:t>
            </a:r>
            <a:r>
              <a:rPr lang="fr-SN" sz="2800" dirty="0"/>
              <a:t> 1937 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Décès: 1312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de la femme jeune 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le plus fréquent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le plus mortel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….</a:t>
            </a:r>
            <a:r>
              <a:rPr lang="fr-SN" sz="2800" b="1" dirty="0">
                <a:solidFill>
                  <a:srgbClr val="FF0000"/>
                </a:solidFill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D2A5D0-3C5C-0311-78F4-AAAFB420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723" y="1794903"/>
            <a:ext cx="6578278" cy="3877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7E6EEA-B96F-568C-C2D1-A6B6AAF93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161" y="5844389"/>
            <a:ext cx="7772400" cy="10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1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777" y="1181356"/>
            <a:ext cx="8707902" cy="4699225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5922"/>
            <a:ext cx="10485120" cy="1491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1456" y="3620255"/>
            <a:ext cx="7765366" cy="15474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20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00301"/>
            <a:ext cx="9144000" cy="20456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00301"/>
            <a:ext cx="9144000" cy="20456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9381" y="1614491"/>
            <a:ext cx="7188590" cy="4470624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923"/>
            <a:ext cx="10548257" cy="13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8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7AF78C-7F58-F807-1809-0E2E31B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37"/>
            <a:ext cx="12110130" cy="492510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Introduction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 Octobre 2018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Schéma vaccinal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doses:0-6 mois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Cible vaccinale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Filles âgées entre 9-14 ans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Lieu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Ecole+++, centres et postes de santé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EE6CF-0DD1-9D55-5302-C6E89313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6EA937A-C41C-99DA-FD7E-1EA8BFBBD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09002"/>
            <a:ext cx="10482943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1: Vaccination contre le cancer du col utérin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6DEAED-3FEA-2CBB-6782-7F061F09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14" y="1214437"/>
            <a:ext cx="7772400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1277007" y="1173163"/>
            <a:ext cx="8936969" cy="54250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n-IN" sz="29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fr-FR" sz="2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70B45D-5608-0A41-9441-552D6DFB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63" y="1173163"/>
            <a:ext cx="9183213" cy="5195678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4FC59D4-A97F-1CC9-1424-72E18EFB8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7"/>
            <a:ext cx="1047205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de routine contre HPV au Sénégal avant COVID-19 (2020)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758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697</Words>
  <Application>Microsoft Macintosh PowerPoint</Application>
  <PresentationFormat>Grand écran</PresentationFormat>
  <Paragraphs>219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Georgia</vt:lpstr>
      <vt:lpstr>Tahoma</vt:lpstr>
      <vt:lpstr>Tahoma Regular</vt:lpstr>
      <vt:lpstr>Verdana</vt:lpstr>
      <vt:lpstr>1_Office Theme</vt:lpstr>
      <vt:lpstr>Office Theme</vt:lpstr>
      <vt:lpstr>How to eliminate cervical cancer in Africa  Session 1: Understanding the magnitude of the disease</vt:lpstr>
      <vt:lpstr>Conflit d’interêt </vt:lpstr>
      <vt:lpstr>Définition du concept</vt:lpstr>
      <vt:lpstr>Présentation PowerPoint</vt:lpstr>
      <vt:lpstr>Présentation PowerPoint</vt:lpstr>
      <vt:lpstr>Présentation PowerPoint</vt:lpstr>
      <vt:lpstr>Présentation PowerPoint</vt:lpstr>
      <vt:lpstr>Stratégie 1: Vaccination contre le cancer du col utérin</vt:lpstr>
      <vt:lpstr>Vaccination de routine contre HPV au Sénégal avant COVID-19 (2020)</vt:lpstr>
      <vt:lpstr>Présentation PowerPoint</vt:lpstr>
      <vt:lpstr>Vaccination contre le cancer du col utérin</vt:lpstr>
      <vt:lpstr>Présentation PowerPoint</vt:lpstr>
      <vt:lpstr>Présentation PowerPoint</vt:lpstr>
      <vt:lpstr>Présentation PowerPoint</vt:lpstr>
      <vt:lpstr>Présentation PowerPoint</vt:lpstr>
      <vt:lpstr>Stratégie 2: Dépistage et traitement des lésions pré-cancéreuses du col utérin</vt:lpstr>
      <vt:lpstr>Présentation PowerPoint</vt:lpstr>
      <vt:lpstr>Stratégie 2: Dépistage et traitement des lésions pré-cancéreuses du col utérin</vt:lpstr>
      <vt:lpstr>Stratégie 2: Dépistage et traitement des lésions pré-cancéreuses du col utérin</vt:lpstr>
      <vt:lpstr>Stratégie 2: Dépistage et traitement des lésions pré-cancéreuses du col utérin</vt:lpstr>
      <vt:lpstr>Stratégie 2: Dépistage et traitement des lésions pré-cancéreuses du col utérin</vt:lpstr>
      <vt:lpstr>Stratégie 3 : Soins palliatifs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 in One or Two Lines</dc:title>
  <dc:creator>Esgo Esgo</dc:creator>
  <cp:lastModifiedBy>Omar GASSAMA</cp:lastModifiedBy>
  <cp:revision>14</cp:revision>
  <dcterms:created xsi:type="dcterms:W3CDTF">2020-04-15T16:22:23Z</dcterms:created>
  <dcterms:modified xsi:type="dcterms:W3CDTF">2024-05-15T07:09:31Z</dcterms:modified>
</cp:coreProperties>
</file>